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59" r:id="rId4"/>
    <p:sldId id="257" r:id="rId5"/>
  </p:sldIdLst>
  <p:sldSz cx="9906000" cy="6858000" type="A4"/>
  <p:notesSz cx="10021888" cy="688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9325"/>
    <a:srgbClr val="33CC33"/>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28" autoAdjust="0"/>
  </p:normalViewPr>
  <p:slideViewPr>
    <p:cSldViewPr>
      <p:cViewPr varScale="1">
        <p:scale>
          <a:sx n="70" d="100"/>
          <a:sy n="70" d="100"/>
        </p:scale>
        <p:origin x="1363" y="115"/>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43406" cy="345936"/>
          </a:xfrm>
          <a:prstGeom prst="rect">
            <a:avLst/>
          </a:prstGeom>
        </p:spPr>
        <p:txBody>
          <a:bodyPr vert="horz" lIns="92464" tIns="46232" rIns="92464" bIns="46232" rtlCol="0"/>
          <a:lstStyle>
            <a:lvl1pPr algn="l">
              <a:defRPr sz="1200"/>
            </a:lvl1pPr>
          </a:lstStyle>
          <a:p>
            <a:endParaRPr lang="en-GB" dirty="0"/>
          </a:p>
        </p:txBody>
      </p:sp>
      <p:sp>
        <p:nvSpPr>
          <p:cNvPr id="3" name="Date Placeholder 2"/>
          <p:cNvSpPr>
            <a:spLocks noGrp="1"/>
          </p:cNvSpPr>
          <p:nvPr>
            <p:ph type="dt" idx="1"/>
          </p:nvPr>
        </p:nvSpPr>
        <p:spPr>
          <a:xfrm>
            <a:off x="5676879" y="1"/>
            <a:ext cx="4343406" cy="345936"/>
          </a:xfrm>
          <a:prstGeom prst="rect">
            <a:avLst/>
          </a:prstGeom>
        </p:spPr>
        <p:txBody>
          <a:bodyPr vert="horz" lIns="92464" tIns="46232" rIns="92464" bIns="46232" rtlCol="0"/>
          <a:lstStyle>
            <a:lvl1pPr algn="r">
              <a:defRPr sz="1200"/>
            </a:lvl1pPr>
          </a:lstStyle>
          <a:p>
            <a:fld id="{C00C2987-E37D-4BD3-A7E8-8B214AD8CBC4}" type="datetimeFigureOut">
              <a:rPr lang="en-GB" smtClean="0"/>
              <a:t>17/04/2019</a:t>
            </a:fld>
            <a:endParaRPr lang="en-GB" dirty="0"/>
          </a:p>
        </p:txBody>
      </p:sp>
      <p:sp>
        <p:nvSpPr>
          <p:cNvPr id="4" name="Slide Image Placeholder 3"/>
          <p:cNvSpPr>
            <a:spLocks noGrp="1" noRot="1" noChangeAspect="1"/>
          </p:cNvSpPr>
          <p:nvPr>
            <p:ph type="sldImg" idx="2"/>
          </p:nvPr>
        </p:nvSpPr>
        <p:spPr>
          <a:xfrm>
            <a:off x="3332163" y="860425"/>
            <a:ext cx="3357562" cy="2325688"/>
          </a:xfrm>
          <a:prstGeom prst="rect">
            <a:avLst/>
          </a:prstGeom>
          <a:noFill/>
          <a:ln w="12700">
            <a:solidFill>
              <a:prstClr val="black"/>
            </a:solidFill>
          </a:ln>
        </p:spPr>
        <p:txBody>
          <a:bodyPr vert="horz" lIns="92464" tIns="46232" rIns="92464" bIns="46232" rtlCol="0" anchor="ctr"/>
          <a:lstStyle/>
          <a:p>
            <a:endParaRPr lang="en-GB" dirty="0"/>
          </a:p>
        </p:txBody>
      </p:sp>
      <p:sp>
        <p:nvSpPr>
          <p:cNvPr id="5" name="Notes Placeholder 4"/>
          <p:cNvSpPr>
            <a:spLocks noGrp="1"/>
          </p:cNvSpPr>
          <p:nvPr>
            <p:ph type="body" sz="quarter" idx="3"/>
          </p:nvPr>
        </p:nvSpPr>
        <p:spPr>
          <a:xfrm>
            <a:off x="1001709" y="3316156"/>
            <a:ext cx="8018471" cy="2712779"/>
          </a:xfrm>
          <a:prstGeom prst="rect">
            <a:avLst/>
          </a:prstGeom>
        </p:spPr>
        <p:txBody>
          <a:bodyPr vert="horz" lIns="92464" tIns="46232" rIns="92464" bIns="46232"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543815"/>
            <a:ext cx="4343406" cy="345935"/>
          </a:xfrm>
          <a:prstGeom prst="rect">
            <a:avLst/>
          </a:prstGeom>
        </p:spPr>
        <p:txBody>
          <a:bodyPr vert="horz" lIns="92464" tIns="46232" rIns="92464" bIns="46232" rtlCol="0" anchor="b"/>
          <a:lstStyle>
            <a:lvl1pPr algn="l">
              <a:defRPr sz="1200"/>
            </a:lvl1pPr>
          </a:lstStyle>
          <a:p>
            <a:endParaRPr lang="en-GB" dirty="0"/>
          </a:p>
        </p:txBody>
      </p:sp>
      <p:sp>
        <p:nvSpPr>
          <p:cNvPr id="7" name="Slide Number Placeholder 6"/>
          <p:cNvSpPr>
            <a:spLocks noGrp="1"/>
          </p:cNvSpPr>
          <p:nvPr>
            <p:ph type="sldNum" sz="quarter" idx="5"/>
          </p:nvPr>
        </p:nvSpPr>
        <p:spPr>
          <a:xfrm>
            <a:off x="5676879" y="6543815"/>
            <a:ext cx="4343406" cy="345935"/>
          </a:xfrm>
          <a:prstGeom prst="rect">
            <a:avLst/>
          </a:prstGeom>
        </p:spPr>
        <p:txBody>
          <a:bodyPr vert="horz" lIns="92464" tIns="46232" rIns="92464" bIns="46232" rtlCol="0" anchor="b"/>
          <a:lstStyle>
            <a:lvl1pPr algn="r">
              <a:defRPr sz="1200"/>
            </a:lvl1pPr>
          </a:lstStyle>
          <a:p>
            <a:fld id="{D03AA3AE-C639-48EB-8DAC-EEF214E1E8DF}" type="slidenum">
              <a:rPr lang="en-GB" smtClean="0"/>
              <a:t>‹#›</a:t>
            </a:fld>
            <a:endParaRPr lang="en-GB" dirty="0"/>
          </a:p>
        </p:txBody>
      </p:sp>
    </p:spTree>
    <p:extLst>
      <p:ext uri="{BB962C8B-B14F-4D97-AF65-F5344CB8AC3E}">
        <p14:creationId xmlns:p14="http://schemas.microsoft.com/office/powerpoint/2010/main" val="1552298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3AA3AE-C639-48EB-8DAC-EEF214E1E8DF}" type="slidenum">
              <a:rPr lang="en-GB" smtClean="0"/>
              <a:t>1</a:t>
            </a:fld>
            <a:endParaRPr lang="en-GB"/>
          </a:p>
        </p:txBody>
      </p:sp>
    </p:spTree>
    <p:extLst>
      <p:ext uri="{BB962C8B-B14F-4D97-AF65-F5344CB8AC3E}">
        <p14:creationId xmlns:p14="http://schemas.microsoft.com/office/powerpoint/2010/main" val="2201344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3AA3AE-C639-48EB-8DAC-EEF214E1E8DF}" type="slidenum">
              <a:rPr lang="en-GB" smtClean="0"/>
              <a:t>4</a:t>
            </a:fld>
            <a:endParaRPr lang="en-GB" dirty="0"/>
          </a:p>
        </p:txBody>
      </p:sp>
    </p:spTree>
    <p:extLst>
      <p:ext uri="{BB962C8B-B14F-4D97-AF65-F5344CB8AC3E}">
        <p14:creationId xmlns:p14="http://schemas.microsoft.com/office/powerpoint/2010/main" val="3244505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17/04/2019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2826352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17/04/2019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2244096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17/04/2019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3189493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17/04/2019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34871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B1759D-C59E-45CD-8CE4-394D97461A0D}" type="datetimeFigureOut">
              <a:rPr lang="en-GB" smtClean="0"/>
              <a:t>17/04/2019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1165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B1759D-C59E-45CD-8CE4-394D97461A0D}" type="datetimeFigureOut">
              <a:rPr lang="en-GB" smtClean="0"/>
              <a:t>17/04/2019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201405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B1759D-C59E-45CD-8CE4-394D97461A0D}" type="datetimeFigureOut">
              <a:rPr lang="en-GB" smtClean="0"/>
              <a:t>17/04/2019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2341576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B1759D-C59E-45CD-8CE4-394D97461A0D}" type="datetimeFigureOut">
              <a:rPr lang="en-GB" smtClean="0"/>
              <a:t>17/04/2019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393410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1759D-C59E-45CD-8CE4-394D97461A0D}" type="datetimeFigureOut">
              <a:rPr lang="en-GB" smtClean="0"/>
              <a:t>17/04/2019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205155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1759D-C59E-45CD-8CE4-394D97461A0D}" type="datetimeFigureOut">
              <a:rPr lang="en-GB" smtClean="0"/>
              <a:t>17/04/2019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3322913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1759D-C59E-45CD-8CE4-394D97461A0D}" type="datetimeFigureOut">
              <a:rPr lang="en-GB" smtClean="0"/>
              <a:t>17/04/2019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dirty="0"/>
          </a:p>
        </p:txBody>
      </p:sp>
    </p:spTree>
    <p:extLst>
      <p:ext uri="{BB962C8B-B14F-4D97-AF65-F5344CB8AC3E}">
        <p14:creationId xmlns:p14="http://schemas.microsoft.com/office/powerpoint/2010/main" val="323838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1759D-C59E-45CD-8CE4-394D97461A0D}" type="datetimeFigureOut">
              <a:rPr lang="en-GB" smtClean="0"/>
              <a:t>17/04/2019</a:t>
            </a:fld>
            <a:endParaRPr lang="en-GB" dirty="0"/>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8F2B2C-F83B-4DFE-BEEF-3714D021D098}" type="slidenum">
              <a:rPr lang="en-GB" smtClean="0"/>
              <a:t>‹#›</a:t>
            </a:fld>
            <a:endParaRPr lang="en-GB" dirty="0"/>
          </a:p>
        </p:txBody>
      </p:sp>
    </p:spTree>
    <p:extLst>
      <p:ext uri="{BB962C8B-B14F-4D97-AF65-F5344CB8AC3E}">
        <p14:creationId xmlns:p14="http://schemas.microsoft.com/office/powerpoint/2010/main" val="928347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5814781"/>
            <a:ext cx="9928448" cy="1174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 </a:t>
            </a:r>
            <a:endParaRPr lang="en-GB" dirty="0">
              <a:solidFill>
                <a:schemeClr val="accent1">
                  <a:lumMod val="50000"/>
                </a:schemeClr>
              </a:solidFill>
            </a:endParaRPr>
          </a:p>
          <a:p>
            <a:pPr algn="ctr"/>
            <a:endParaRPr lang="en-GB" dirty="0">
              <a:solidFill>
                <a:schemeClr val="accent1">
                  <a:lumMod val="50000"/>
                </a:schemeClr>
              </a:solidFill>
            </a:endParaRPr>
          </a:p>
        </p:txBody>
      </p:sp>
      <p:sp>
        <p:nvSpPr>
          <p:cNvPr id="7" name="TextBox 6"/>
          <p:cNvSpPr txBox="1"/>
          <p:nvPr/>
        </p:nvSpPr>
        <p:spPr>
          <a:xfrm>
            <a:off x="3656856" y="2704274"/>
            <a:ext cx="2286254" cy="369332"/>
          </a:xfrm>
          <a:prstGeom prst="rect">
            <a:avLst/>
          </a:prstGeom>
          <a:noFill/>
        </p:spPr>
        <p:txBody>
          <a:bodyPr wrap="square" rtlCol="0">
            <a:spAutoFit/>
          </a:bodyPr>
          <a:lstStyle/>
          <a:p>
            <a:r>
              <a:rPr lang="en-GB" dirty="0" smtClean="0">
                <a:solidFill>
                  <a:srgbClr val="259325"/>
                </a:solidFill>
              </a:rPr>
              <a:t>Insert an image here </a:t>
            </a:r>
            <a:endParaRPr lang="en-GB" dirty="0">
              <a:solidFill>
                <a:srgbClr val="259325"/>
              </a:solidFill>
            </a:endParaRPr>
          </a:p>
        </p:txBody>
      </p:sp>
      <p:sp>
        <p:nvSpPr>
          <p:cNvPr id="6" name="TextBox 5"/>
          <p:cNvSpPr txBox="1"/>
          <p:nvPr/>
        </p:nvSpPr>
        <p:spPr>
          <a:xfrm>
            <a:off x="200472" y="5940456"/>
            <a:ext cx="3672408" cy="923330"/>
          </a:xfrm>
          <a:prstGeom prst="rect">
            <a:avLst/>
          </a:prstGeom>
          <a:noFill/>
        </p:spPr>
        <p:txBody>
          <a:bodyPr wrap="square" rtlCol="0">
            <a:spAutoFit/>
          </a:bodyPr>
          <a:lstStyle/>
          <a:p>
            <a:r>
              <a:rPr lang="en-GB" dirty="0" smtClean="0">
                <a:solidFill>
                  <a:schemeClr val="bg1">
                    <a:lumMod val="50000"/>
                  </a:schemeClr>
                </a:solidFill>
                <a:latin typeface="Times New Roman" panose="02020603050405020304" pitchFamily="18" charset="0"/>
                <a:cs typeface="Times New Roman" panose="02020603050405020304" pitchFamily="18" charset="0"/>
              </a:rPr>
              <a:t>44 Maiden Lane, Covent Garden</a:t>
            </a:r>
          </a:p>
          <a:p>
            <a:r>
              <a:rPr lang="en-GB" dirty="0" smtClean="0">
                <a:solidFill>
                  <a:schemeClr val="bg1">
                    <a:lumMod val="50000"/>
                  </a:schemeClr>
                </a:solidFill>
                <a:latin typeface="Times New Roman" panose="02020603050405020304" pitchFamily="18" charset="0"/>
                <a:cs typeface="Times New Roman" panose="02020603050405020304" pitchFamily="18" charset="0"/>
              </a:rPr>
              <a:t>London, WC2E 7LN. </a:t>
            </a:r>
            <a:endParaRPr lang="en-GB" dirty="0">
              <a:solidFill>
                <a:schemeClr val="bg1">
                  <a:lumMod val="50000"/>
                </a:schemeClr>
              </a:solidFill>
              <a:latin typeface="Times New Roman" panose="02020603050405020304" pitchFamily="18" charset="0"/>
              <a:cs typeface="Times New Roman" panose="02020603050405020304" pitchFamily="18" charset="0"/>
            </a:endParaRPr>
          </a:p>
          <a:p>
            <a:r>
              <a:rPr lang="en-GB" dirty="0" smtClean="0">
                <a:solidFill>
                  <a:schemeClr val="bg1">
                    <a:lumMod val="50000"/>
                  </a:schemeClr>
                </a:solidFill>
                <a:latin typeface="Times New Roman" panose="02020603050405020304" pitchFamily="18" charset="0"/>
                <a:cs typeface="Times New Roman" panose="02020603050405020304" pitchFamily="18" charset="0"/>
              </a:rPr>
              <a:t>Approx. sq</a:t>
            </a:r>
            <a:r>
              <a:rPr lang="en-GB" dirty="0">
                <a:solidFill>
                  <a:schemeClr val="bg1">
                    <a:lumMod val="50000"/>
                  </a:schemeClr>
                </a:solidFill>
                <a:latin typeface="Times New Roman" panose="02020603050405020304" pitchFamily="18" charset="0"/>
                <a:cs typeface="Times New Roman" panose="02020603050405020304" pitchFamily="18" charset="0"/>
              </a:rPr>
              <a:t>. </a:t>
            </a:r>
            <a:r>
              <a:rPr lang="en-GB" dirty="0" smtClean="0">
                <a:solidFill>
                  <a:schemeClr val="bg1">
                    <a:lumMod val="50000"/>
                  </a:schemeClr>
                </a:solidFill>
                <a:latin typeface="Times New Roman" panose="02020603050405020304" pitchFamily="18" charset="0"/>
                <a:cs typeface="Times New Roman" panose="02020603050405020304" pitchFamily="18" charset="0"/>
              </a:rPr>
              <a:t>715ft</a:t>
            </a:r>
            <a:r>
              <a:rPr lang="en-GB" dirty="0">
                <a:solidFill>
                  <a:schemeClr val="bg1">
                    <a:lumMod val="50000"/>
                  </a:schemeClr>
                </a:solidFill>
                <a:latin typeface="Times New Roman" panose="02020603050405020304" pitchFamily="18" charset="0"/>
                <a:cs typeface="Times New Roman" panose="02020603050405020304" pitchFamily="18" charset="0"/>
              </a:rPr>
              <a:t>. </a:t>
            </a:r>
            <a:r>
              <a:rPr lang="en-GB" dirty="0" smtClean="0">
                <a:solidFill>
                  <a:schemeClr val="bg1">
                    <a:lumMod val="50000"/>
                  </a:schemeClr>
                </a:solidFill>
                <a:latin typeface="Times New Roman" panose="02020603050405020304" pitchFamily="18" charset="0"/>
                <a:cs typeface="Times New Roman" panose="02020603050405020304" pitchFamily="18" charset="0"/>
              </a:rPr>
              <a:t>(66.4 sq</a:t>
            </a:r>
            <a:r>
              <a:rPr lang="en-GB" dirty="0">
                <a:solidFill>
                  <a:schemeClr val="bg1">
                    <a:lumMod val="50000"/>
                  </a:schemeClr>
                </a:solidFill>
                <a:latin typeface="Times New Roman" panose="02020603050405020304" pitchFamily="18" charset="0"/>
                <a:cs typeface="Times New Roman" panose="02020603050405020304" pitchFamily="18" charset="0"/>
              </a:rPr>
              <a:t>. m)</a:t>
            </a:r>
          </a:p>
        </p:txBody>
      </p:sp>
      <p:sp>
        <p:nvSpPr>
          <p:cNvPr id="9" name="Rectangle 8"/>
          <p:cNvSpPr/>
          <p:nvPr/>
        </p:nvSpPr>
        <p:spPr>
          <a:xfrm>
            <a:off x="7049" y="-193780"/>
            <a:ext cx="9936293" cy="10187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smtClean="0">
              <a:solidFill>
                <a:schemeClr val="bg1">
                  <a:lumMod val="50000"/>
                </a:schemeClr>
              </a:solidFill>
              <a:latin typeface="Times New Roman" panose="02020603050405020304" pitchFamily="18" charset="0"/>
              <a:cs typeface="Times New Roman" panose="02020603050405020304" pitchFamily="18" charset="0"/>
            </a:endParaRPr>
          </a:p>
          <a:p>
            <a:pPr algn="ctr"/>
            <a:r>
              <a:rPr lang="en-GB" sz="2800" dirty="0" smtClean="0">
                <a:solidFill>
                  <a:schemeClr val="bg1">
                    <a:lumMod val="50000"/>
                  </a:schemeClr>
                </a:solidFill>
                <a:latin typeface="Times New Roman" panose="02020603050405020304" pitchFamily="18" charset="0"/>
                <a:cs typeface="Times New Roman" panose="02020603050405020304" pitchFamily="18" charset="0"/>
              </a:rPr>
              <a:t>MODERN OFFICE IN THE HEART </a:t>
            </a:r>
          </a:p>
          <a:p>
            <a:pPr algn="ctr"/>
            <a:r>
              <a:rPr lang="en-GB" sz="2800" dirty="0" smtClean="0">
                <a:solidFill>
                  <a:schemeClr val="bg1">
                    <a:lumMod val="50000"/>
                  </a:schemeClr>
                </a:solidFill>
                <a:latin typeface="Times New Roman" panose="02020603050405020304" pitchFamily="18" charset="0"/>
                <a:cs typeface="Times New Roman" panose="02020603050405020304" pitchFamily="18" charset="0"/>
              </a:rPr>
              <a:t>OF COVENT GARDEN WC2 </a:t>
            </a:r>
          </a:p>
          <a:p>
            <a:pPr algn="ctr"/>
            <a:endParaRPr lang="en-GB" sz="28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7761312" y="200779"/>
            <a:ext cx="2304256" cy="369332"/>
          </a:xfrm>
          <a:prstGeom prst="rect">
            <a:avLst/>
          </a:prstGeom>
          <a:noFill/>
        </p:spPr>
        <p:txBody>
          <a:bodyPr wrap="square" rtlCol="0">
            <a:spAutoFit/>
          </a:bodyPr>
          <a:lstStyle/>
          <a:p>
            <a:r>
              <a:rPr lang="en-GB" b="1" dirty="0" smtClean="0">
                <a:solidFill>
                  <a:schemeClr val="bg1">
                    <a:lumMod val="50000"/>
                  </a:schemeClr>
                </a:solidFill>
                <a:latin typeface="Times New Roman" panose="02020603050405020304" pitchFamily="18" charset="0"/>
                <a:cs typeface="Times New Roman" panose="02020603050405020304" pitchFamily="18" charset="0"/>
              </a:rPr>
              <a:t>Tel: 07885 912 982</a:t>
            </a:r>
            <a:endParaRPr lang="en-GB" b="1" dirty="0">
              <a:solidFill>
                <a:schemeClr val="bg1">
                  <a:lumMod val="50000"/>
                </a:schemeClr>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6" y="-100227"/>
            <a:ext cx="1296144" cy="782871"/>
          </a:xfrm>
          <a:prstGeom prst="rect">
            <a:avLst/>
          </a:prstGeom>
        </p:spPr>
      </p:pic>
      <p:sp>
        <p:nvSpPr>
          <p:cNvPr id="3" name="TextBox 2"/>
          <p:cNvSpPr txBox="1"/>
          <p:nvPr/>
        </p:nvSpPr>
        <p:spPr>
          <a:xfrm>
            <a:off x="5920061" y="6189700"/>
            <a:ext cx="3497435" cy="646331"/>
          </a:xfrm>
          <a:prstGeom prst="rect">
            <a:avLst/>
          </a:prstGeom>
          <a:noFill/>
        </p:spPr>
        <p:txBody>
          <a:bodyPr wrap="square" rtlCol="0">
            <a:spAutoFit/>
          </a:bodyPr>
          <a:lstStyle/>
          <a:p>
            <a:r>
              <a:rPr lang="en-GB" dirty="0" smtClean="0">
                <a:solidFill>
                  <a:schemeClr val="bg1">
                    <a:lumMod val="50000"/>
                  </a:schemeClr>
                </a:solidFill>
                <a:latin typeface="Times New Roman" panose="02020603050405020304" pitchFamily="18" charset="0"/>
                <a:cs typeface="Times New Roman" panose="02020603050405020304" pitchFamily="18" charset="0"/>
              </a:rPr>
              <a:t>Lease Assignment</a:t>
            </a:r>
          </a:p>
          <a:p>
            <a:r>
              <a:rPr lang="en-GB" dirty="0" smtClean="0">
                <a:solidFill>
                  <a:schemeClr val="bg1">
                    <a:lumMod val="50000"/>
                  </a:schemeClr>
                </a:solidFill>
                <a:latin typeface="Times New Roman" panose="02020603050405020304" pitchFamily="18" charset="0"/>
                <a:cs typeface="Times New Roman" panose="02020603050405020304" pitchFamily="18" charset="0"/>
              </a:rPr>
              <a:t>Passing Rent - £49,490 per annum.</a:t>
            </a:r>
            <a:endParaRPr lang="en-GB" dirty="0">
              <a:solidFill>
                <a:schemeClr val="bg1">
                  <a:lumMod val="50000"/>
                </a:schemeClr>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757628"/>
            <a:ext cx="9906000" cy="5051367"/>
          </a:xfrm>
          <a:prstGeom prst="rect">
            <a:avLst/>
          </a:prstGeom>
        </p:spPr>
      </p:pic>
    </p:spTree>
    <p:extLst>
      <p:ext uri="{BB962C8B-B14F-4D97-AF65-F5344CB8AC3E}">
        <p14:creationId xmlns:p14="http://schemas.microsoft.com/office/powerpoint/2010/main" val="2491416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4528" y="188640"/>
            <a:ext cx="8568952" cy="504056"/>
          </a:xfrm>
          <a:solidFill>
            <a:schemeClr val="bg1"/>
          </a:solidFill>
        </p:spPr>
        <p:txBody>
          <a:bodyPr>
            <a:noAutofit/>
          </a:bodyPr>
          <a:lstStyle/>
          <a:p>
            <a:r>
              <a:rPr lang="en-GB" sz="3200" dirty="0" smtClean="0">
                <a:solidFill>
                  <a:schemeClr val="bg1">
                    <a:lumMod val="50000"/>
                  </a:schemeClr>
                </a:solidFill>
                <a:latin typeface="Times New Roman" panose="02020603050405020304" pitchFamily="18" charset="0"/>
                <a:cs typeface="Times New Roman" panose="02020603050405020304" pitchFamily="18" charset="0"/>
              </a:rPr>
              <a:t>44, MAIDEN LANE WC2E 7LN.</a:t>
            </a:r>
            <a:endParaRPr lang="en-GB" sz="3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88538" y="908720"/>
            <a:ext cx="8424901" cy="966214"/>
          </a:xfrm>
          <a:solidFill>
            <a:schemeClr val="bg1"/>
          </a:solidFill>
        </p:spPr>
        <p:txBody>
          <a:bodyPr>
            <a:normAutofit fontScale="92500" lnSpcReduction="10000"/>
          </a:bodyPr>
          <a:lstStyle/>
          <a:p>
            <a:pPr marL="0" lvl="0" indent="0">
              <a:spcBef>
                <a:spcPts val="0"/>
              </a:spcBef>
              <a:buNone/>
            </a:pPr>
            <a:r>
              <a:rPr lang="en-GB" sz="1400" b="1" dirty="0" smtClean="0">
                <a:solidFill>
                  <a:srgbClr val="259325"/>
                </a:solidFill>
                <a:latin typeface="MS Reference Sans Serif" panose="020B0604030504040204" pitchFamily="34" charset="0"/>
              </a:rPr>
              <a:t>Description</a:t>
            </a:r>
          </a:p>
          <a:p>
            <a:pPr marL="0" lvl="0" indent="0">
              <a:spcBef>
                <a:spcPts val="0"/>
              </a:spcBef>
              <a:buNone/>
            </a:pPr>
            <a:r>
              <a:rPr lang="en-GB" sz="1400" b="1" dirty="0" smtClean="0">
                <a:solidFill>
                  <a:schemeClr val="bg1">
                    <a:lumMod val="50000"/>
                  </a:schemeClr>
                </a:solidFill>
                <a:latin typeface="MS Reference Sans Serif" panose="020B0604030504040204" pitchFamily="34" charset="0"/>
              </a:rPr>
              <a:t>Arranged as a predominantly open plan office on the first floor forming part of a beautiful period building and benefitting from a corner position with wonderful views across Southampton Street. Excellent natural light throughout with every conceivable amenity on your doorstep.</a:t>
            </a:r>
            <a:endParaRPr lang="en-GB" sz="1400" b="1" dirty="0">
              <a:solidFill>
                <a:schemeClr val="bg1">
                  <a:lumMod val="50000"/>
                </a:schemeClr>
              </a:solidFill>
              <a:latin typeface="MS Reference Sans Serif" panose="020B0604030504040204" pitchFamily="34" charset="0"/>
            </a:endParaRPr>
          </a:p>
          <a:p>
            <a:pPr marL="0" lvl="0" indent="0">
              <a:spcBef>
                <a:spcPts val="0"/>
              </a:spcBef>
              <a:buNone/>
            </a:pPr>
            <a:r>
              <a:rPr lang="en-GB" sz="800" dirty="0" smtClean="0">
                <a:solidFill>
                  <a:schemeClr val="bg1">
                    <a:lumMod val="50000"/>
                  </a:schemeClr>
                </a:solidFill>
                <a:latin typeface="Times New Roman" panose="02020603050405020304" pitchFamily="18" charset="0"/>
                <a:cs typeface="Times New Roman" panose="02020603050405020304" pitchFamily="18" charset="0"/>
              </a:rPr>
              <a:t> </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539" y="2405813"/>
            <a:ext cx="4352032" cy="412812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5168122" y="2289565"/>
            <a:ext cx="4119531" cy="4352032"/>
          </a:xfrm>
          <a:prstGeom prst="rect">
            <a:avLst/>
          </a:prstGeom>
        </p:spPr>
      </p:pic>
    </p:spTree>
    <p:extLst>
      <p:ext uri="{BB962C8B-B14F-4D97-AF65-F5344CB8AC3E}">
        <p14:creationId xmlns:p14="http://schemas.microsoft.com/office/powerpoint/2010/main" val="183142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4629" y="260648"/>
            <a:ext cx="6264696" cy="720080"/>
          </a:xfrm>
        </p:spPr>
        <p:txBody>
          <a:bodyPr>
            <a:normAutofit/>
          </a:bodyPr>
          <a:lstStyle/>
          <a:p>
            <a:r>
              <a:rPr lang="en-GB" sz="3200" dirty="0" smtClean="0">
                <a:solidFill>
                  <a:schemeClr val="bg1">
                    <a:lumMod val="50000"/>
                  </a:schemeClr>
                </a:solidFill>
                <a:latin typeface="Times New Roman" panose="02020603050405020304" pitchFamily="18" charset="0"/>
                <a:cs typeface="Times New Roman" panose="02020603050405020304" pitchFamily="18" charset="0"/>
              </a:rPr>
              <a:t>44 MAIDEN LANE, WC2E 7LN</a:t>
            </a:r>
            <a:endParaRPr lang="en-GB" sz="3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686527" y="5851922"/>
            <a:ext cx="3636403" cy="461665"/>
          </a:xfrm>
          <a:prstGeom prst="rect">
            <a:avLst/>
          </a:prstGeom>
          <a:noFill/>
        </p:spPr>
        <p:txBody>
          <a:bodyPr wrap="square" rtlCol="0">
            <a:spAutoFit/>
          </a:bodyPr>
          <a:lstStyle/>
          <a:p>
            <a:pPr algn="ctr"/>
            <a:r>
              <a:rPr lang="en-GB" sz="2400" dirty="0" smtClean="0">
                <a:solidFill>
                  <a:schemeClr val="bg1">
                    <a:lumMod val="50000"/>
                  </a:schemeClr>
                </a:solidFill>
                <a:latin typeface="Times New Roman" panose="02020603050405020304" pitchFamily="18" charset="0"/>
                <a:cs typeface="Times New Roman" panose="02020603050405020304" pitchFamily="18" charset="0"/>
              </a:rPr>
              <a:t>MEETING ROOM</a:t>
            </a:r>
            <a:endParaRPr lang="en-GB" sz="2400" dirty="0">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2481" y="1268760"/>
            <a:ext cx="4464496" cy="4525963"/>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9024" y="1292818"/>
            <a:ext cx="4464496" cy="4525963"/>
          </a:xfrm>
          <a:prstGeom prst="rect">
            <a:avLst/>
          </a:prstGeom>
        </p:spPr>
      </p:pic>
      <p:sp>
        <p:nvSpPr>
          <p:cNvPr id="9" name="TextBox 8"/>
          <p:cNvSpPr txBox="1"/>
          <p:nvPr/>
        </p:nvSpPr>
        <p:spPr>
          <a:xfrm>
            <a:off x="5601072" y="5853915"/>
            <a:ext cx="3384376" cy="461665"/>
          </a:xfrm>
          <a:prstGeom prst="rect">
            <a:avLst/>
          </a:prstGeom>
          <a:noFill/>
        </p:spPr>
        <p:txBody>
          <a:bodyPr wrap="square" rtlCol="0">
            <a:spAutoFit/>
          </a:bodyPr>
          <a:lstStyle/>
          <a:p>
            <a:pPr algn="ctr"/>
            <a:r>
              <a:rPr lang="en-GB" sz="2400" dirty="0" smtClean="0">
                <a:solidFill>
                  <a:schemeClr val="bg1">
                    <a:lumMod val="50000"/>
                  </a:schemeClr>
                </a:solidFill>
                <a:latin typeface="Times New Roman" panose="02020603050405020304" pitchFamily="18" charset="0"/>
                <a:cs typeface="Times New Roman" panose="02020603050405020304" pitchFamily="18" charset="0"/>
              </a:rPr>
              <a:t>PRIVATE OFFICE</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1058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22448" y="-27384"/>
            <a:ext cx="9928448" cy="908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50000"/>
                </a:schemeClr>
              </a:solidFill>
            </a:endParaRPr>
          </a:p>
        </p:txBody>
      </p:sp>
      <p:sp>
        <p:nvSpPr>
          <p:cNvPr id="2" name="Rectangle 1"/>
          <p:cNvSpPr/>
          <p:nvPr/>
        </p:nvSpPr>
        <p:spPr>
          <a:xfrm>
            <a:off x="-22448" y="881336"/>
            <a:ext cx="9928448" cy="45719"/>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232331" y="3417110"/>
            <a:ext cx="3351697" cy="1938992"/>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Location</a:t>
            </a:r>
          </a:p>
          <a:p>
            <a:pPr algn="just"/>
            <a:r>
              <a:rPr lang="en-GB" sz="1200" dirty="0" smtClean="0">
                <a:solidFill>
                  <a:schemeClr val="bg1">
                    <a:lumMod val="50000"/>
                  </a:schemeClr>
                </a:solidFill>
                <a:latin typeface="Times New Roman" panose="02020603050405020304" pitchFamily="18" charset="0"/>
                <a:cs typeface="Times New Roman" panose="02020603050405020304" pitchFamily="18" charset="0"/>
              </a:rPr>
              <a:t>The property sits on the north side of Maiden Lane close to the junction with Southampton Street. Covent Garden (Piccadilly line), Embankment (District, Circle &amp; Northern lines) and Charing Cross  mainline station is within walking distance.</a:t>
            </a:r>
          </a:p>
          <a:p>
            <a:pPr algn="just"/>
            <a:endParaRPr lang="en-GB" sz="1200" dirty="0">
              <a:solidFill>
                <a:schemeClr val="bg1">
                  <a:lumMod val="50000"/>
                </a:schemeClr>
              </a:solidFill>
              <a:latin typeface="Times New Roman" panose="02020603050405020304" pitchFamily="18" charset="0"/>
              <a:cs typeface="Times New Roman" panose="02020603050405020304" pitchFamily="18" charset="0"/>
            </a:endParaRPr>
          </a:p>
          <a:p>
            <a:pPr algn="just"/>
            <a:r>
              <a:rPr lang="en-GB" sz="1200" dirty="0" smtClean="0">
                <a:solidFill>
                  <a:schemeClr val="bg1">
                    <a:lumMod val="50000"/>
                  </a:schemeClr>
                </a:solidFill>
                <a:latin typeface="Times New Roman" panose="02020603050405020304" pitchFamily="18" charset="0"/>
                <a:cs typeface="Times New Roman" panose="02020603050405020304" pitchFamily="18" charset="0"/>
              </a:rPr>
              <a:t>There are a host of activities and venues to visit nearby including restaurants, bars, cafes and theatres in Covent Garden and The Strand. </a:t>
            </a:r>
            <a:endParaRPr lang="en-GB" sz="1200" dirty="0" smtClean="0">
              <a:solidFill>
                <a:schemeClr val="bg1">
                  <a:lumMod val="50000"/>
                </a:schemeClr>
              </a:solidFill>
            </a:endParaRPr>
          </a:p>
        </p:txBody>
      </p:sp>
      <p:sp>
        <p:nvSpPr>
          <p:cNvPr id="3" name="TextBox 2"/>
          <p:cNvSpPr txBox="1"/>
          <p:nvPr/>
        </p:nvSpPr>
        <p:spPr>
          <a:xfrm>
            <a:off x="7113240" y="242310"/>
            <a:ext cx="2088232" cy="369332"/>
          </a:xfrm>
          <a:prstGeom prst="rect">
            <a:avLst/>
          </a:prstGeom>
          <a:noFill/>
        </p:spPr>
        <p:txBody>
          <a:bodyPr wrap="square" rtlCol="0">
            <a:spAutoFit/>
          </a:bodyPr>
          <a:lstStyle/>
          <a:p>
            <a:r>
              <a:rPr lang="en-GB" dirty="0" smtClean="0">
                <a:solidFill>
                  <a:schemeClr val="bg1"/>
                </a:solidFill>
              </a:rPr>
              <a:t>5 Risborough Street</a:t>
            </a:r>
            <a:endParaRPr lang="en-GB" dirty="0">
              <a:solidFill>
                <a:schemeClr val="bg1"/>
              </a:solidFill>
            </a:endParaRPr>
          </a:p>
        </p:txBody>
      </p:sp>
      <p:sp>
        <p:nvSpPr>
          <p:cNvPr id="14" name="TextBox 13"/>
          <p:cNvSpPr txBox="1"/>
          <p:nvPr/>
        </p:nvSpPr>
        <p:spPr>
          <a:xfrm>
            <a:off x="4000496" y="1635616"/>
            <a:ext cx="2634860" cy="2308324"/>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Term</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Lease Assignment for a term expiring 2</a:t>
            </a:r>
            <a:r>
              <a:rPr lang="en-GB" sz="1200" baseline="30000" dirty="0" smtClean="0">
                <a:solidFill>
                  <a:schemeClr val="bg1">
                    <a:lumMod val="50000"/>
                  </a:schemeClr>
                </a:solidFill>
                <a:latin typeface="Times New Roman" panose="02020603050405020304" pitchFamily="18" charset="0"/>
                <a:cs typeface="Times New Roman" panose="02020603050405020304" pitchFamily="18" charset="0"/>
              </a:rPr>
              <a:t>nd</a:t>
            </a:r>
            <a:r>
              <a:rPr lang="en-GB" sz="1200" dirty="0" smtClean="0">
                <a:solidFill>
                  <a:schemeClr val="bg1">
                    <a:lumMod val="50000"/>
                  </a:schemeClr>
                </a:solidFill>
                <a:latin typeface="Times New Roman" panose="02020603050405020304" pitchFamily="18" charset="0"/>
                <a:cs typeface="Times New Roman" panose="02020603050405020304" pitchFamily="18" charset="0"/>
              </a:rPr>
              <a:t> November 2020 at a passing rent of </a:t>
            </a:r>
            <a:r>
              <a:rPr lang="en-GB" sz="1200" b="1" dirty="0" smtClean="0">
                <a:solidFill>
                  <a:schemeClr val="bg1">
                    <a:lumMod val="50000"/>
                  </a:schemeClr>
                </a:solidFill>
                <a:latin typeface="Times New Roman" panose="02020603050405020304" pitchFamily="18" charset="0"/>
                <a:cs typeface="Times New Roman" panose="02020603050405020304" pitchFamily="18" charset="0"/>
              </a:rPr>
              <a:t>£49,490 per annum </a:t>
            </a:r>
            <a:r>
              <a:rPr lang="en-GB" sz="1200" dirty="0" smtClean="0">
                <a:solidFill>
                  <a:schemeClr val="bg1">
                    <a:lumMod val="50000"/>
                  </a:schemeClr>
                </a:solidFill>
                <a:latin typeface="Times New Roman" panose="02020603050405020304" pitchFamily="18" charset="0"/>
                <a:cs typeface="Times New Roman" panose="02020603050405020304" pitchFamily="18" charset="0"/>
              </a:rPr>
              <a:t>exclusive of all outgoings. The lease is contracted outside the Landlord &amp; Tenant Act 1954 and there are no further rent reviews.</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a:p>
            <a:endParaRPr lang="en-GB" sz="1200" dirty="0" smtClean="0">
              <a:solidFill>
                <a:schemeClr val="bg1">
                  <a:lumMod val="50000"/>
                </a:schemeClr>
              </a:solidFill>
              <a:latin typeface="Times New Roman" panose="02020603050405020304" pitchFamily="18" charset="0"/>
              <a:cs typeface="Times New Roman" panose="02020603050405020304" pitchFamily="18" charset="0"/>
            </a:endParaRP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Alternatively, the Landlord may consider offering a new lease subject to terms by arrangement. </a:t>
            </a:r>
            <a:endParaRPr lang="en-GB" sz="1200" dirty="0" smtClean="0">
              <a:solidFill>
                <a:srgbClr val="259325"/>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6986672" y="2976534"/>
            <a:ext cx="2744732" cy="1184940"/>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Business Rates</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The Rateable Value for 2019/20 is £31,250. therefore the business rates payable is approximately £15,000 per annum.</a:t>
            </a:r>
          </a:p>
          <a:p>
            <a:r>
              <a:rPr lang="en-GB" sz="1100" dirty="0" smtClean="0"/>
              <a:t> </a:t>
            </a:r>
            <a:endParaRPr lang="en-GB" sz="1100" b="1" dirty="0">
              <a:solidFill>
                <a:srgbClr val="002060"/>
              </a:solidFill>
              <a:latin typeface="MS Reference Sans Serif" panose="020B0604030504040204" pitchFamily="34" charset="0"/>
            </a:endParaRPr>
          </a:p>
        </p:txBody>
      </p:sp>
      <p:sp>
        <p:nvSpPr>
          <p:cNvPr id="27" name="TextBox 26"/>
          <p:cNvSpPr txBox="1"/>
          <p:nvPr/>
        </p:nvSpPr>
        <p:spPr>
          <a:xfrm>
            <a:off x="7059758" y="4081526"/>
            <a:ext cx="2744732" cy="646331"/>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VAT</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VAT is payable on the rent and service charge. </a:t>
            </a:r>
            <a:endParaRPr lang="en-GB" sz="1200" b="1"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30" name="TextBox 29"/>
          <p:cNvSpPr txBox="1"/>
          <p:nvPr/>
        </p:nvSpPr>
        <p:spPr>
          <a:xfrm>
            <a:off x="4000496" y="1062113"/>
            <a:ext cx="2744732" cy="461665"/>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EPC</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EPC Rating = D - 82</a:t>
            </a:r>
            <a:endParaRPr lang="en-GB" sz="1100" b="1"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36" name="Rectangle 35"/>
          <p:cNvSpPr/>
          <p:nvPr/>
        </p:nvSpPr>
        <p:spPr>
          <a:xfrm>
            <a:off x="232331" y="1098312"/>
            <a:ext cx="3520718" cy="2191598"/>
          </a:xfrm>
          <a:prstGeom prst="rect">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TextBox 36"/>
          <p:cNvSpPr txBox="1"/>
          <p:nvPr/>
        </p:nvSpPr>
        <p:spPr>
          <a:xfrm>
            <a:off x="1499615" y="2032182"/>
            <a:ext cx="696162" cy="369332"/>
          </a:xfrm>
          <a:prstGeom prst="rect">
            <a:avLst/>
          </a:prstGeom>
          <a:noFill/>
        </p:spPr>
        <p:txBody>
          <a:bodyPr wrap="square" rtlCol="0">
            <a:spAutoFit/>
          </a:bodyPr>
          <a:lstStyle/>
          <a:p>
            <a:r>
              <a:rPr lang="en-GB" dirty="0" smtClean="0">
                <a:solidFill>
                  <a:srgbClr val="259325"/>
                </a:solidFill>
              </a:rPr>
              <a:t>MAP</a:t>
            </a:r>
            <a:endParaRPr lang="en-GB" dirty="0">
              <a:solidFill>
                <a:srgbClr val="259325"/>
              </a:solidFill>
            </a:endParaRPr>
          </a:p>
        </p:txBody>
      </p:sp>
      <p:sp>
        <p:nvSpPr>
          <p:cNvPr id="43" name="TextBox 42"/>
          <p:cNvSpPr txBox="1"/>
          <p:nvPr/>
        </p:nvSpPr>
        <p:spPr>
          <a:xfrm>
            <a:off x="7059758" y="5064846"/>
            <a:ext cx="2664297" cy="830997"/>
          </a:xfrm>
          <a:prstGeom prst="rect">
            <a:avLst/>
          </a:prstGeom>
          <a:noFill/>
          <a:ln w="3175">
            <a:noFill/>
          </a:ln>
        </p:spPr>
        <p:txBody>
          <a:bodyPr wrap="square" rtlCol="0">
            <a:spAutoFit/>
          </a:bodyPr>
          <a:lstStyle/>
          <a:p>
            <a:r>
              <a:rPr lang="en-GB" sz="1200" b="1" dirty="0">
                <a:solidFill>
                  <a:srgbClr val="259325"/>
                </a:solidFill>
                <a:latin typeface="Times New Roman" panose="02020603050405020304" pitchFamily="18" charset="0"/>
                <a:cs typeface="Times New Roman" panose="02020603050405020304" pitchFamily="18" charset="0"/>
              </a:rPr>
              <a:t>Further Details</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Ian </a:t>
            </a:r>
            <a:r>
              <a:rPr lang="en-GB" sz="1200" dirty="0">
                <a:solidFill>
                  <a:schemeClr val="bg1">
                    <a:lumMod val="50000"/>
                  </a:schemeClr>
                </a:solidFill>
                <a:latin typeface="Times New Roman" panose="02020603050405020304" pitchFamily="18" charset="0"/>
                <a:cs typeface="Times New Roman" panose="02020603050405020304" pitchFamily="18" charset="0"/>
              </a:rPr>
              <a:t>Lim</a:t>
            </a:r>
          </a:p>
          <a:p>
            <a:r>
              <a:rPr lang="en-GB" sz="1200" dirty="0">
                <a:solidFill>
                  <a:schemeClr val="bg1">
                    <a:lumMod val="50000"/>
                  </a:schemeClr>
                </a:solidFill>
                <a:latin typeface="Times New Roman" panose="02020603050405020304" pitchFamily="18" charset="0"/>
                <a:cs typeface="Times New Roman" panose="02020603050405020304" pitchFamily="18" charset="0"/>
              </a:rPr>
              <a:t>E: </a:t>
            </a:r>
            <a:r>
              <a:rPr lang="en-GB" sz="1200" dirty="0" smtClean="0">
                <a:solidFill>
                  <a:schemeClr val="bg1">
                    <a:lumMod val="50000"/>
                  </a:schemeClr>
                </a:solidFill>
                <a:latin typeface="Times New Roman" panose="02020603050405020304" pitchFamily="18" charset="0"/>
                <a:cs typeface="Times New Roman" panose="02020603050405020304" pitchFamily="18" charset="0"/>
              </a:rPr>
              <a:t>ian@limcommercial.com</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a:p>
            <a:r>
              <a:rPr lang="en-GB" sz="1200" dirty="0">
                <a:solidFill>
                  <a:schemeClr val="bg1">
                    <a:lumMod val="50000"/>
                  </a:schemeClr>
                </a:solidFill>
                <a:latin typeface="Times New Roman" panose="02020603050405020304" pitchFamily="18" charset="0"/>
                <a:cs typeface="Times New Roman" panose="02020603050405020304" pitchFamily="18" charset="0"/>
              </a:rPr>
              <a:t>Tel: </a:t>
            </a:r>
            <a:r>
              <a:rPr lang="en-GB" sz="1200" dirty="0" smtClean="0">
                <a:solidFill>
                  <a:schemeClr val="bg1">
                    <a:lumMod val="50000"/>
                  </a:schemeClr>
                </a:solidFill>
                <a:latin typeface="Times New Roman" panose="02020603050405020304" pitchFamily="18" charset="0"/>
                <a:cs typeface="Times New Roman" panose="02020603050405020304" pitchFamily="18" charset="0"/>
              </a:rPr>
              <a:t>07885 912 982               </a:t>
            </a:r>
          </a:p>
        </p:txBody>
      </p:sp>
      <p:sp>
        <p:nvSpPr>
          <p:cNvPr id="21" name="Rectangle 20"/>
          <p:cNvSpPr/>
          <p:nvPr/>
        </p:nvSpPr>
        <p:spPr>
          <a:xfrm>
            <a:off x="0" y="6237312"/>
            <a:ext cx="9928448" cy="62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00" dirty="0">
                <a:solidFill>
                  <a:schemeClr val="bg1">
                    <a:lumMod val="50000"/>
                  </a:schemeClr>
                </a:solidFill>
              </a:rPr>
              <a:t>MISREPRESENTATION ACT 1967</a:t>
            </a:r>
          </a:p>
          <a:p>
            <a:r>
              <a:rPr lang="en-GB" sz="700" dirty="0">
                <a:solidFill>
                  <a:schemeClr val="bg1">
                    <a:lumMod val="50000"/>
                  </a:schemeClr>
                </a:solidFill>
              </a:rPr>
              <a:t>Important: These particulars have been prepared as agent for our clients and are intended as a convenient guide to supplement an inspection or survey. They do not constitute any part of an offer or contract and their accuracy is not guaranteed. They contain statements of opinion and in some instances we have relied on information provided by others. You should verify the particulars on your visit to the property and the particulars do not obviate the need for a full survey and all of the appropriate enquiries. Accordingly, there shall be no liability as a result  of any error or omission in the particulars or any other information given. </a:t>
            </a:r>
          </a:p>
        </p:txBody>
      </p:sp>
      <p:sp>
        <p:nvSpPr>
          <p:cNvPr id="18" name="TextBox 17"/>
          <p:cNvSpPr txBox="1"/>
          <p:nvPr/>
        </p:nvSpPr>
        <p:spPr>
          <a:xfrm>
            <a:off x="7833320" y="223754"/>
            <a:ext cx="1944216" cy="369332"/>
          </a:xfrm>
          <a:prstGeom prst="rect">
            <a:avLst/>
          </a:prstGeom>
          <a:noFill/>
        </p:spPr>
        <p:txBody>
          <a:bodyPr wrap="square" rtlCol="0">
            <a:spAutoFit/>
          </a:bodyPr>
          <a:lstStyle/>
          <a:p>
            <a:r>
              <a:rPr lang="en-GB" dirty="0" smtClean="0">
                <a:solidFill>
                  <a:schemeClr val="bg1">
                    <a:lumMod val="50000"/>
                  </a:schemeClr>
                </a:solidFill>
              </a:rPr>
              <a:t>Tel: 07885 912 982</a:t>
            </a:r>
            <a:endParaRPr lang="en-GB" dirty="0">
              <a:solidFill>
                <a:schemeClr val="bg1">
                  <a:lumMod val="50000"/>
                </a:schemeClr>
              </a:solidFill>
            </a:endParaRP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 y="16984"/>
            <a:ext cx="1296144" cy="782871"/>
          </a:xfrm>
          <a:prstGeom prst="rect">
            <a:avLst/>
          </a:prstGeom>
        </p:spPr>
      </p:pic>
      <p:sp>
        <p:nvSpPr>
          <p:cNvPr id="7" name="TextBox 6"/>
          <p:cNvSpPr txBox="1"/>
          <p:nvPr/>
        </p:nvSpPr>
        <p:spPr>
          <a:xfrm>
            <a:off x="4008685" y="4143757"/>
            <a:ext cx="1816600" cy="1754326"/>
          </a:xfrm>
          <a:prstGeom prst="rect">
            <a:avLst/>
          </a:prstGeom>
          <a:noFill/>
        </p:spPr>
        <p:txBody>
          <a:bodyPr wrap="square" rtlCol="0">
            <a:spAutoFit/>
          </a:bodyPr>
          <a:lstStyle/>
          <a:p>
            <a:pPr lvl="0">
              <a:spcBef>
                <a:spcPts val="0"/>
              </a:spcBef>
            </a:pPr>
            <a:r>
              <a:rPr lang="en-GB" sz="1200" b="1" dirty="0" smtClean="0">
                <a:solidFill>
                  <a:srgbClr val="259325"/>
                </a:solidFill>
                <a:latin typeface="Times New Roman" panose="02020603050405020304" pitchFamily="18" charset="0"/>
                <a:cs typeface="Times New Roman" panose="02020603050405020304" pitchFamily="18" charset="0"/>
              </a:rPr>
              <a:t>Specifications</a:t>
            </a:r>
          </a:p>
          <a:p>
            <a:pPr marL="171450" lvl="0" indent="-171450">
              <a:spcBef>
                <a:spcPts val="0"/>
              </a:spcBef>
              <a:buFont typeface="Arial" panose="020B0604020202020204" pitchFamily="34" charset="0"/>
              <a:buChar char="•"/>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Wood flooring</a:t>
            </a:r>
          </a:p>
          <a:p>
            <a:pPr marL="171450" lvl="0" indent="-171450">
              <a:spcBef>
                <a:spcPts val="0"/>
              </a:spcBef>
              <a:buFont typeface="Arial" panose="020B0604020202020204" pitchFamily="34" charset="0"/>
              <a:buChar char="•"/>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Suspended lighting</a:t>
            </a:r>
          </a:p>
          <a:p>
            <a:pPr marL="171450" lvl="0" indent="-171450">
              <a:spcBef>
                <a:spcPts val="0"/>
              </a:spcBef>
              <a:buFont typeface="Arial" panose="020B0604020202020204" pitchFamily="34" charset="0"/>
              <a:buChar char="•"/>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Gas central heating</a:t>
            </a:r>
          </a:p>
          <a:p>
            <a:pPr marL="171450" lvl="0" indent="-171450">
              <a:spcBef>
                <a:spcPts val="0"/>
              </a:spcBef>
              <a:buFont typeface="Arial" panose="020B0604020202020204" pitchFamily="34" charset="0"/>
              <a:buChar char="•"/>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2 x meeting rooms</a:t>
            </a:r>
          </a:p>
          <a:p>
            <a:pPr marL="171450" lvl="0" indent="-171450">
              <a:spcBef>
                <a:spcPts val="0"/>
              </a:spcBef>
              <a:buFont typeface="Arial" panose="020B0604020202020204" pitchFamily="34" charset="0"/>
              <a:buChar char="•"/>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Open plan kitchen</a:t>
            </a:r>
          </a:p>
          <a:p>
            <a:pPr marL="171450" lvl="0" indent="-171450">
              <a:spcBef>
                <a:spcPts val="0"/>
              </a:spcBef>
              <a:buFont typeface="Arial" panose="020B0604020202020204" pitchFamily="34" charset="0"/>
              <a:buChar char="•"/>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Intercom</a:t>
            </a:r>
          </a:p>
          <a:p>
            <a:pPr marL="171450" lvl="0" indent="-171450">
              <a:spcBef>
                <a:spcPts val="0"/>
              </a:spcBef>
              <a:buFont typeface="Arial" panose="020B0604020202020204" pitchFamily="34" charset="0"/>
              <a:buChar char="•"/>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Security camera</a:t>
            </a:r>
          </a:p>
          <a:p>
            <a:pPr marL="171450" lvl="0" indent="-171450">
              <a:spcBef>
                <a:spcPts val="0"/>
              </a:spcBef>
              <a:buFont typeface="Arial" panose="020B0604020202020204" pitchFamily="34" charset="0"/>
              <a:buChar char="•"/>
            </a:pPr>
            <a:r>
              <a:rPr lang="en-GB" sz="1200" dirty="0" smtClean="0">
                <a:solidFill>
                  <a:schemeClr val="bg1">
                    <a:lumMod val="50000"/>
                  </a:schemeClr>
                </a:solidFill>
                <a:latin typeface="Times New Roman" panose="02020603050405020304" pitchFamily="18" charset="0"/>
                <a:cs typeface="Times New Roman" panose="02020603050405020304" pitchFamily="18" charset="0"/>
              </a:rPr>
              <a:t>Passenger lift </a:t>
            </a:r>
            <a:endParaRPr lang="en-GB" sz="1200" b="1" dirty="0">
              <a:solidFill>
                <a:schemeClr val="bg1">
                  <a:lumMod val="50000"/>
                </a:schemeClr>
              </a:solidFill>
              <a:latin typeface="MS Reference Sans Serif" panose="020B0604030504040204" pitchFamily="34" charset="0"/>
            </a:endParaRPr>
          </a:p>
        </p:txBody>
      </p:sp>
      <p:sp>
        <p:nvSpPr>
          <p:cNvPr id="23" name="TextBox 22"/>
          <p:cNvSpPr txBox="1"/>
          <p:nvPr/>
        </p:nvSpPr>
        <p:spPr>
          <a:xfrm>
            <a:off x="6990089" y="1119413"/>
            <a:ext cx="2744732" cy="815608"/>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Floor Area</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712 </a:t>
            </a:r>
            <a:r>
              <a:rPr lang="en-GB" sz="1200" dirty="0" err="1" smtClean="0">
                <a:solidFill>
                  <a:schemeClr val="bg1">
                    <a:lumMod val="50000"/>
                  </a:schemeClr>
                </a:solidFill>
                <a:latin typeface="Times New Roman" panose="02020603050405020304" pitchFamily="18" charset="0"/>
                <a:cs typeface="Times New Roman" panose="02020603050405020304" pitchFamily="18" charset="0"/>
              </a:rPr>
              <a:t>sq</a:t>
            </a:r>
            <a:r>
              <a:rPr lang="en-GB" sz="1200" dirty="0" smtClean="0">
                <a:solidFill>
                  <a:schemeClr val="bg1">
                    <a:lumMod val="50000"/>
                  </a:schemeClr>
                </a:solidFill>
                <a:latin typeface="Times New Roman" panose="02020603050405020304" pitchFamily="18" charset="0"/>
                <a:cs typeface="Times New Roman" panose="02020603050405020304" pitchFamily="18" charset="0"/>
              </a:rPr>
              <a:t> </a:t>
            </a:r>
            <a:r>
              <a:rPr lang="en-GB" sz="1200" dirty="0" err="1" smtClean="0">
                <a:solidFill>
                  <a:schemeClr val="bg1">
                    <a:lumMod val="50000"/>
                  </a:schemeClr>
                </a:solidFill>
                <a:latin typeface="Times New Roman" panose="02020603050405020304" pitchFamily="18" charset="0"/>
                <a:cs typeface="Times New Roman" panose="02020603050405020304" pitchFamily="18" charset="0"/>
              </a:rPr>
              <a:t>ft</a:t>
            </a:r>
            <a:r>
              <a:rPr lang="en-GB" sz="1200" dirty="0" smtClean="0">
                <a:solidFill>
                  <a:schemeClr val="bg1">
                    <a:lumMod val="50000"/>
                  </a:schemeClr>
                </a:solidFill>
                <a:latin typeface="Times New Roman" panose="02020603050405020304" pitchFamily="18" charset="0"/>
                <a:cs typeface="Times New Roman" panose="02020603050405020304" pitchFamily="18" charset="0"/>
              </a:rPr>
              <a:t> (66.4 </a:t>
            </a:r>
            <a:r>
              <a:rPr lang="en-GB" sz="1200" dirty="0" err="1" smtClean="0">
                <a:solidFill>
                  <a:schemeClr val="bg1">
                    <a:lumMod val="50000"/>
                  </a:schemeClr>
                </a:solidFill>
                <a:latin typeface="Times New Roman" panose="02020603050405020304" pitchFamily="18" charset="0"/>
                <a:cs typeface="Times New Roman" panose="02020603050405020304" pitchFamily="18" charset="0"/>
              </a:rPr>
              <a:t>sq</a:t>
            </a:r>
            <a:r>
              <a:rPr lang="en-GB" sz="1200" dirty="0" smtClean="0">
                <a:solidFill>
                  <a:schemeClr val="bg1">
                    <a:lumMod val="50000"/>
                  </a:schemeClr>
                </a:solidFill>
                <a:latin typeface="Times New Roman" panose="02020603050405020304" pitchFamily="18" charset="0"/>
                <a:cs typeface="Times New Roman" panose="02020603050405020304" pitchFamily="18" charset="0"/>
              </a:rPr>
              <a:t> m)</a:t>
            </a:r>
          </a:p>
          <a:p>
            <a:endParaRPr lang="en-GB" sz="1200" b="1" dirty="0">
              <a:solidFill>
                <a:schemeClr val="bg1">
                  <a:lumMod val="50000"/>
                </a:schemeClr>
              </a:solidFill>
              <a:latin typeface="Times New Roman" panose="02020603050405020304" pitchFamily="18" charset="0"/>
              <a:cs typeface="Times New Roman" panose="02020603050405020304" pitchFamily="18" charset="0"/>
            </a:endParaRPr>
          </a:p>
          <a:p>
            <a:endParaRPr lang="en-GB" sz="1100" b="1" dirty="0">
              <a:solidFill>
                <a:schemeClr val="bg1">
                  <a:lumMod val="50000"/>
                </a:schemeClr>
              </a:solidFill>
              <a:latin typeface="MS Reference Sans Serif" panose="020B0604030504040204"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3624" y="1109257"/>
            <a:ext cx="3519425" cy="2180653"/>
          </a:xfrm>
          <a:prstGeom prst="rect">
            <a:avLst/>
          </a:prstGeom>
        </p:spPr>
      </p:pic>
      <p:sp>
        <p:nvSpPr>
          <p:cNvPr id="24" name="TextBox 23"/>
          <p:cNvSpPr txBox="1"/>
          <p:nvPr/>
        </p:nvSpPr>
        <p:spPr>
          <a:xfrm>
            <a:off x="6986672" y="1696601"/>
            <a:ext cx="1181754" cy="461665"/>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Use</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B1 (Business)</a:t>
            </a:r>
            <a:endParaRPr lang="en-GB" sz="1100" b="1" dirty="0">
              <a:solidFill>
                <a:schemeClr val="bg1">
                  <a:lumMod val="50000"/>
                </a:schemeClr>
              </a:solidFill>
              <a:latin typeface="MS Reference Sans Serif" panose="020B0604030504040204" pitchFamily="34" charset="0"/>
            </a:endParaRPr>
          </a:p>
        </p:txBody>
      </p:sp>
      <p:sp>
        <p:nvSpPr>
          <p:cNvPr id="25" name="TextBox 24"/>
          <p:cNvSpPr txBox="1"/>
          <p:nvPr/>
        </p:nvSpPr>
        <p:spPr>
          <a:xfrm>
            <a:off x="6986672" y="2302515"/>
            <a:ext cx="2528708" cy="815608"/>
          </a:xfrm>
          <a:prstGeom prst="rect">
            <a:avLst/>
          </a:prstGeom>
          <a:noFill/>
        </p:spPr>
        <p:txBody>
          <a:bodyPr wrap="square" rtlCol="0">
            <a:spAutoFit/>
          </a:bodyPr>
          <a:lstStyle/>
          <a:p>
            <a:r>
              <a:rPr lang="en-GB" sz="1200" b="1" dirty="0" smtClean="0">
                <a:solidFill>
                  <a:srgbClr val="259325"/>
                </a:solidFill>
                <a:latin typeface="Times New Roman" panose="02020603050405020304" pitchFamily="18" charset="0"/>
                <a:cs typeface="Times New Roman" panose="02020603050405020304" pitchFamily="18" charset="0"/>
              </a:rPr>
              <a:t>Service Charge</a:t>
            </a:r>
          </a:p>
          <a:p>
            <a:r>
              <a:rPr lang="en-GB" sz="1200" dirty="0" smtClean="0">
                <a:solidFill>
                  <a:schemeClr val="bg1">
                    <a:lumMod val="50000"/>
                  </a:schemeClr>
                </a:solidFill>
                <a:latin typeface="Times New Roman" panose="02020603050405020304" pitchFamily="18" charset="0"/>
                <a:cs typeface="Times New Roman" panose="02020603050405020304" pitchFamily="18" charset="0"/>
              </a:rPr>
              <a:t>Approximately £10,800 per annum </a:t>
            </a:r>
          </a:p>
          <a:p>
            <a:endParaRPr lang="en-GB" sz="1200" b="1" dirty="0">
              <a:solidFill>
                <a:schemeClr val="bg1">
                  <a:lumMod val="50000"/>
                </a:schemeClr>
              </a:solidFill>
              <a:latin typeface="Times New Roman" panose="02020603050405020304" pitchFamily="18" charset="0"/>
              <a:cs typeface="Times New Roman" panose="02020603050405020304" pitchFamily="18" charset="0"/>
            </a:endParaRPr>
          </a:p>
          <a:p>
            <a:endParaRPr lang="en-GB" sz="1100" b="1" dirty="0">
              <a:solidFill>
                <a:schemeClr val="bg1">
                  <a:lumMod val="50000"/>
                </a:schemeClr>
              </a:solidFill>
              <a:latin typeface="MS Reference Sans Serif" panose="020B0604030504040204" pitchFamily="34" charset="0"/>
            </a:endParaRPr>
          </a:p>
        </p:txBody>
      </p:sp>
    </p:spTree>
    <p:extLst>
      <p:ext uri="{BB962C8B-B14F-4D97-AF65-F5344CB8AC3E}">
        <p14:creationId xmlns:p14="http://schemas.microsoft.com/office/powerpoint/2010/main" val="1092399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7443</TotalTime>
  <Words>469</Words>
  <Application>Microsoft Office PowerPoint</Application>
  <PresentationFormat>A4 Paper (210x297 mm)</PresentationFormat>
  <Paragraphs>59</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MS Reference Sans Serif</vt:lpstr>
      <vt:lpstr>Times New Roman</vt:lpstr>
      <vt:lpstr>Office Theme</vt:lpstr>
      <vt:lpstr>PowerPoint Presentation</vt:lpstr>
      <vt:lpstr>44, MAIDEN LANE WC2E 7LN.</vt:lpstr>
      <vt:lpstr>44 MAIDEN LANE, WC2E 7LN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Waters</dc:creator>
  <cp:lastModifiedBy>Ian Lim</cp:lastModifiedBy>
  <cp:revision>99</cp:revision>
  <cp:lastPrinted>2019-04-17T11:16:44Z</cp:lastPrinted>
  <dcterms:created xsi:type="dcterms:W3CDTF">2017-08-03T10:02:42Z</dcterms:created>
  <dcterms:modified xsi:type="dcterms:W3CDTF">2019-04-18T09:33:22Z</dcterms:modified>
</cp:coreProperties>
</file>